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3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6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3CF2756A-285D-4777-86EB-62F3CBF7F2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CC3B369-EDCC-4086-AE62-82F1756CC9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07CAB-B7D0-475C-BC56-020601573902}" type="datetimeFigureOut">
              <a:rPr lang="ko-KR" altLang="en-US" smtClean="0"/>
              <a:t>2026-07-26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3E2F50C-5A7F-4834-9815-BB5DF20137D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2E7A88F-0124-4D56-9971-55CDA1A7B8C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D05EC-8CD5-4A8F-9C77-D44722496C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230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BB045-5AFD-4166-BB2B-3640960EDB0D}" type="datetimeFigureOut">
              <a:rPr lang="ko-KR" altLang="en-US" smtClean="0"/>
              <a:t>2026-07-26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F6F2E-20CE-4A44-B116-EB0AAE7B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292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1298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2A8F33-A669-4933-B7DB-F81C0B8EE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21A88B-CC9A-4418-9209-F39E81D8A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6CE25C-4CFC-4069-81BC-765407C3E6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CA6100-9387-4E94-9B7D-635D3E9AE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2542D7-ECB5-4BAD-AD86-D4E02642C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84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67755D-01C9-4DC9-A638-F43A621E0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9B62073-102B-4659-B4B2-91FB10FA9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88683B-0D2E-41AB-A537-919C067F3E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DFDAF3-B265-4107-AACC-4E863B493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65FBBE-1641-4298-BAD7-D8350C904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4827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446C06-BA3C-4519-9AFD-7C2B8D5AC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EFA172-9B5C-4BFA-B1C9-93C2800D4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795DE30-E412-4BF3-975F-FE878ADC9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4BFD4A0-1D34-4419-8BB2-8C4B793BAF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805CE89-4AD0-41FE-973E-051F72115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2B8FA59-490E-4890-A47B-2CB4C836F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039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CF8671-A2BF-4D9A-960D-72FC277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F74B1E-FB45-424F-B7F4-7530D6405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BAE961-EA55-410E-B8B4-CF024760EA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2DE4C76-57F0-41F3-A3D4-C68B0AA96F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55A7826-BB86-4CD1-B748-8614D32F25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A449CA6-87E9-4E18-A84F-4960A2598F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FA3B1F3-2A6C-4F43-9091-F6FE742D0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BF35928-AE77-4832-B236-8BA843D07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721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41814-B829-492C-9737-4B3103477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0FC81F-FECA-42A4-A43C-DAE78CA4B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B5245B0-7C01-4CBE-9ED3-07295C9B3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3FBA0EC-F66E-4311-9926-E26FB13E6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9927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0566040-620F-4B44-AF6A-A59BB7F579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D5C0C85-5B31-4426-A23A-C0BF61F9E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B5950F4-DB25-4B7A-A284-50B0E6791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1897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AF766-A27B-45BC-B13B-5E59F28B2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63461-C3DA-42E4-9BBF-170ABF335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30C3F9C-FB36-42E8-8850-A25BE9D2B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6590B7B-07AC-471A-A087-46CCA2ECE0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E2A3CA2-B73F-43AA-94F0-6B1E9A956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F16A1E0-4D4C-4E0A-8C9C-D0EDED983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525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4BED3F-7CE8-4316-A962-7570B056F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2A68E16-AFBD-4DE4-8F3D-5EBA647D41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BCFE4E4-C8C0-40DA-8C1C-39A56667B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949ECFA-DE9D-4143-82AE-B586534F46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FE01DE8-64F4-4564-9575-68ADDD7FB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0488591-1366-4A3D-A480-DF413942E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4405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FE5E70-6616-491C-BF37-99350A13F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AB2959-F901-4543-8B90-0391923B99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1CB2D2-FCF1-44ED-89D1-3413116C39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D5F8CA-CE48-430C-809A-B45CDC1F7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0C105E-5D90-4B72-B451-4911DEFC4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954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A944DB2-F417-482F-AB3A-8DD6E45374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B8CF6CB-4A60-4E28-B116-91075B61FE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AC0655-895E-484F-8ADB-86DEEB7FCE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41D3EC-468D-4FDE-82CE-221A3394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2A1732-BE44-46C8-9123-0655D1B5C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935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857ADE-B10E-4171-892A-9000211DD1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5618" y="629816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C0E97AF1-763F-49A3-AA17-201BB8FC166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58F0583-D064-4A80-B24B-5223F5F81A37}"/>
              </a:ext>
            </a:extLst>
          </p:cNvPr>
          <p:cNvSpPr/>
          <p:nvPr userDrawn="1"/>
        </p:nvSpPr>
        <p:spPr>
          <a:xfrm>
            <a:off x="0" y="573577"/>
            <a:ext cx="12192000" cy="2410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C41FA024-9EB4-4348-9848-991CD4E3F56C}"/>
              </a:ext>
            </a:extLst>
          </p:cNvPr>
          <p:cNvSpPr/>
          <p:nvPr userDrawn="1"/>
        </p:nvSpPr>
        <p:spPr>
          <a:xfrm>
            <a:off x="2800003" y="0"/>
            <a:ext cx="6591993" cy="8146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pc="600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990F708-27D7-41A7-9579-740F07A4FCC5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61" y="6359831"/>
            <a:ext cx="1747836" cy="2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01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>
            <a:extLst>
              <a:ext uri="{FF2B5EF4-FFF2-40B4-BE49-F238E27FC236}">
                <a16:creationId xmlns:a16="http://schemas.microsoft.com/office/drawing/2014/main" id="{CFB9F614-0D78-453C-B5F3-E8590E57274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970"/>
          <a:stretch>
            <a:fillRect/>
          </a:stretch>
        </p:blipFill>
        <p:spPr>
          <a:xfrm>
            <a:off x="1" y="0"/>
            <a:ext cx="6483927" cy="6858000"/>
          </a:xfrm>
          <a:custGeom>
            <a:avLst/>
            <a:gdLst>
              <a:gd name="connsiteX0" fmla="*/ 0 w 6483927"/>
              <a:gd name="connsiteY0" fmla="*/ 0 h 6858000"/>
              <a:gd name="connsiteX1" fmla="*/ 4562739 w 6483927"/>
              <a:gd name="connsiteY1" fmla="*/ 0 h 6858000"/>
              <a:gd name="connsiteX2" fmla="*/ 6483927 w 6483927"/>
              <a:gd name="connsiteY2" fmla="*/ 1921188 h 6858000"/>
              <a:gd name="connsiteX3" fmla="*/ 6483927 w 6483927"/>
              <a:gd name="connsiteY3" fmla="*/ 6858000 h 6858000"/>
              <a:gd name="connsiteX4" fmla="*/ 0 w 6483927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3927" h="6858000">
                <a:moveTo>
                  <a:pt x="0" y="0"/>
                </a:moveTo>
                <a:lnTo>
                  <a:pt x="4562739" y="0"/>
                </a:lnTo>
                <a:lnTo>
                  <a:pt x="6483927" y="1921188"/>
                </a:lnTo>
                <a:lnTo>
                  <a:pt x="6483927" y="6858000"/>
                </a:lnTo>
                <a:lnTo>
                  <a:pt x="0" y="6858000"/>
                </a:lnTo>
                <a:close/>
              </a:path>
            </a:pathLst>
          </a:custGeom>
          <a:effectLst>
            <a:softEdge rad="25400"/>
          </a:effectLst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0A3E6387-F98A-4265-9765-16B982F5DBCF}"/>
              </a:ext>
            </a:extLst>
          </p:cNvPr>
          <p:cNvSpPr/>
          <p:nvPr/>
        </p:nvSpPr>
        <p:spPr>
          <a:xfrm>
            <a:off x="6765405" y="2497544"/>
            <a:ext cx="5163593" cy="157870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수강신청 방법 안내문</a:t>
            </a:r>
            <a:endParaRPr lang="en-US" altLang="ko-KR" sz="4000" b="1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(</a:t>
            </a:r>
            <a:r>
              <a:rPr lang="ko-KR" altLang="en-US" sz="2800" b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자동차정비전공</a:t>
            </a:r>
            <a:r>
              <a:rPr lang="en-US" altLang="ko-KR" sz="28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)</a:t>
            </a:r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D827AD33-9A44-449F-A3D3-9CD5FCE8AC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771" y="6189604"/>
            <a:ext cx="1747836" cy="24178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0CF5491-BCAB-4FB3-AC9D-05C29B89ED5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 radius="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6970"/>
          <a:stretch>
            <a:fillRect/>
          </a:stretch>
        </p:blipFill>
        <p:spPr>
          <a:xfrm>
            <a:off x="0" y="0"/>
            <a:ext cx="6483927" cy="6858000"/>
          </a:xfrm>
          <a:custGeom>
            <a:avLst/>
            <a:gdLst>
              <a:gd name="connsiteX0" fmla="*/ 0 w 6483927"/>
              <a:gd name="connsiteY0" fmla="*/ 0 h 6858000"/>
              <a:gd name="connsiteX1" fmla="*/ 4562739 w 6483927"/>
              <a:gd name="connsiteY1" fmla="*/ 0 h 6858000"/>
              <a:gd name="connsiteX2" fmla="*/ 6483927 w 6483927"/>
              <a:gd name="connsiteY2" fmla="*/ 1921188 h 6858000"/>
              <a:gd name="connsiteX3" fmla="*/ 6483927 w 6483927"/>
              <a:gd name="connsiteY3" fmla="*/ 6858000 h 6858000"/>
              <a:gd name="connsiteX4" fmla="*/ 0 w 6483927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3927" h="6858000">
                <a:moveTo>
                  <a:pt x="0" y="0"/>
                </a:moveTo>
                <a:lnTo>
                  <a:pt x="4562739" y="0"/>
                </a:lnTo>
                <a:lnTo>
                  <a:pt x="6483927" y="1921188"/>
                </a:lnTo>
                <a:lnTo>
                  <a:pt x="6483927" y="6858000"/>
                </a:lnTo>
                <a:lnTo>
                  <a:pt x="0" y="6858000"/>
                </a:lnTo>
                <a:close/>
              </a:path>
            </a:pathLst>
          </a:cu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1673059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A356B02-AF9C-4262-BCB5-F667E88D1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684" y="2120621"/>
            <a:ext cx="5985579" cy="2930774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DF0BF5D-280D-4BF2-B4E3-9ED06F4EE8A9}"/>
              </a:ext>
            </a:extLst>
          </p:cNvPr>
          <p:cNvSpPr/>
          <p:nvPr/>
        </p:nvSpPr>
        <p:spPr>
          <a:xfrm>
            <a:off x="275207" y="3833644"/>
            <a:ext cx="5069150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검색 포털에서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우송정보대학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검색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20416931">
            <a:off x="3759691" y="2888462"/>
            <a:ext cx="3027286" cy="43500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754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DF0BF5D-280D-4BF2-B4E3-9ED06F4EE8A9}"/>
              </a:ext>
            </a:extLst>
          </p:cNvPr>
          <p:cNvSpPr/>
          <p:nvPr/>
        </p:nvSpPr>
        <p:spPr>
          <a:xfrm>
            <a:off x="358455" y="3728075"/>
            <a:ext cx="5069150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굵은 글씨의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우송정보대학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104A48-360E-4C29-8FA7-5FA72992A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376" y="1157990"/>
            <a:ext cx="4350810" cy="5140171"/>
          </a:xfrm>
          <a:prstGeom prst="rect">
            <a:avLst/>
          </a:prstGeom>
        </p:spPr>
      </p:pic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20416931">
            <a:off x="3712246" y="2660612"/>
            <a:ext cx="3027286" cy="43500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4A234833-D4A5-49E2-9E76-F9E5B21277E1}"/>
              </a:ext>
            </a:extLst>
          </p:cNvPr>
          <p:cNvSpPr/>
          <p:nvPr/>
        </p:nvSpPr>
        <p:spPr>
          <a:xfrm>
            <a:off x="6754950" y="2112972"/>
            <a:ext cx="994299" cy="3115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0185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21BC542-E09F-4C0D-875F-3E62F1C6A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959" y="1170703"/>
            <a:ext cx="8886548" cy="4845694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DF0BF5D-280D-4BF2-B4E3-9ED06F4EE8A9}"/>
              </a:ext>
            </a:extLst>
          </p:cNvPr>
          <p:cNvSpPr/>
          <p:nvPr/>
        </p:nvSpPr>
        <p:spPr>
          <a:xfrm>
            <a:off x="254493" y="1316242"/>
            <a:ext cx="5069150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대학 홈페이지” 클릭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2926772">
            <a:off x="3436195" y="2302368"/>
            <a:ext cx="1082127" cy="43500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5ECB0AC-3F79-471C-9AB2-26CDD2DFE706}"/>
              </a:ext>
            </a:extLst>
          </p:cNvPr>
          <p:cNvSpPr/>
          <p:nvPr/>
        </p:nvSpPr>
        <p:spPr>
          <a:xfrm>
            <a:off x="4248401" y="2962545"/>
            <a:ext cx="1310313" cy="67041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874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DDD2D7F6-EB8E-450C-9D7F-0E4553798B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2"/>
          <a:stretch/>
        </p:blipFill>
        <p:spPr>
          <a:xfrm>
            <a:off x="2971060" y="1316242"/>
            <a:ext cx="8966447" cy="4441766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DF0BF5D-280D-4BF2-B4E3-9ED06F4EE8A9}"/>
              </a:ext>
            </a:extLst>
          </p:cNvPr>
          <p:cNvSpPr/>
          <p:nvPr/>
        </p:nvSpPr>
        <p:spPr>
          <a:xfrm>
            <a:off x="139084" y="3595557"/>
            <a:ext cx="5069150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홈페이지 좌측 상단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대학정보시스템＂ 클릭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9040775">
            <a:off x="3840700" y="2183611"/>
            <a:ext cx="2360602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68CE43D5-0E28-41E7-925C-C86AAAD23424}"/>
              </a:ext>
            </a:extLst>
          </p:cNvPr>
          <p:cNvSpPr/>
          <p:nvPr/>
        </p:nvSpPr>
        <p:spPr>
          <a:xfrm>
            <a:off x="5608309" y="1242183"/>
            <a:ext cx="802994" cy="33520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68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10C1303-42C2-44ED-B7C5-46F85FD01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61" y="1126225"/>
            <a:ext cx="10067277" cy="4938663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DF0BF5D-280D-4BF2-B4E3-9ED06F4EE8A9}"/>
              </a:ext>
            </a:extLst>
          </p:cNvPr>
          <p:cNvSpPr/>
          <p:nvPr/>
        </p:nvSpPr>
        <p:spPr>
          <a:xfrm>
            <a:off x="751642" y="2636434"/>
            <a:ext cx="4077810" cy="79256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아이디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학번 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ko-KR" altLang="en-US" dirty="0">
                <a:solidFill>
                  <a:schemeClr val="tx1"/>
                </a:solidFill>
              </a:rPr>
              <a:t>최초 비밀번호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생년월일</a:t>
            </a:r>
            <a:r>
              <a:rPr lang="en-US" altLang="ko-KR" dirty="0">
                <a:solidFill>
                  <a:schemeClr val="tx1"/>
                </a:solidFill>
              </a:rPr>
              <a:t>(8</a:t>
            </a:r>
            <a:r>
              <a:rPr lang="ko-KR" altLang="en-US" dirty="0">
                <a:solidFill>
                  <a:schemeClr val="tx1"/>
                </a:solidFill>
              </a:rPr>
              <a:t>자리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161588">
            <a:off x="5054582" y="3044939"/>
            <a:ext cx="1321530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919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EBABE38E-D8C0-469F-8F4A-995A74A72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69" y="1199201"/>
            <a:ext cx="9676661" cy="4974978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6200000">
            <a:off x="5729285" y="2325848"/>
            <a:ext cx="1321530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AF77947-17BB-4DA1-8ED8-6EAAE2C9D0C7}"/>
              </a:ext>
            </a:extLst>
          </p:cNvPr>
          <p:cNvSpPr/>
          <p:nvPr/>
        </p:nvSpPr>
        <p:spPr>
          <a:xfrm>
            <a:off x="5988553" y="1348646"/>
            <a:ext cx="802994" cy="33520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9259D49-6C7D-404B-BD25-3D1F068779A3}"/>
              </a:ext>
            </a:extLst>
          </p:cNvPr>
          <p:cNvSpPr/>
          <p:nvPr/>
        </p:nvSpPr>
        <p:spPr>
          <a:xfrm>
            <a:off x="4944666" y="3402850"/>
            <a:ext cx="2890768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학사 관리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4016592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9DAB9AE-AE31-4528-8779-8036E4BAD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021" y="1064295"/>
            <a:ext cx="9763957" cy="5070728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6200000">
            <a:off x="5369869" y="2352481"/>
            <a:ext cx="1321530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AF77947-17BB-4DA1-8ED8-6EAAE2C9D0C7}"/>
              </a:ext>
            </a:extLst>
          </p:cNvPr>
          <p:cNvSpPr/>
          <p:nvPr/>
        </p:nvSpPr>
        <p:spPr>
          <a:xfrm>
            <a:off x="5770092" y="1530321"/>
            <a:ext cx="478045" cy="2556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2EAC362-8634-4BC2-AF88-E75219ED7CC4}"/>
              </a:ext>
            </a:extLst>
          </p:cNvPr>
          <p:cNvSpPr/>
          <p:nvPr/>
        </p:nvSpPr>
        <p:spPr>
          <a:xfrm>
            <a:off x="4563730" y="3429000"/>
            <a:ext cx="2890768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교과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>
                <a:solidFill>
                  <a:schemeClr val="tx1"/>
                </a:solidFill>
              </a:rPr>
              <a:t>수업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 클릭</a:t>
            </a:r>
          </a:p>
        </p:txBody>
      </p:sp>
    </p:spTree>
    <p:extLst>
      <p:ext uri="{BB962C8B-B14F-4D97-AF65-F5344CB8AC3E}">
        <p14:creationId xmlns:p14="http://schemas.microsoft.com/office/powerpoint/2010/main" val="2029988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41B6C9C9-FDBE-4875-93C4-84ED02A00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417" y="1280167"/>
            <a:ext cx="9277165" cy="4810382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9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1213067">
            <a:off x="2130575" y="2449158"/>
            <a:ext cx="1321530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AF77947-17BB-4DA1-8ED8-6EAAE2C9D0C7}"/>
              </a:ext>
            </a:extLst>
          </p:cNvPr>
          <p:cNvSpPr/>
          <p:nvPr/>
        </p:nvSpPr>
        <p:spPr>
          <a:xfrm>
            <a:off x="1544320" y="2389278"/>
            <a:ext cx="478045" cy="2556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2EAC362-8634-4BC2-AF88-E75219ED7CC4}"/>
              </a:ext>
            </a:extLst>
          </p:cNvPr>
          <p:cNvSpPr/>
          <p:nvPr/>
        </p:nvSpPr>
        <p:spPr>
          <a:xfrm>
            <a:off x="3764740" y="2510438"/>
            <a:ext cx="2890768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수강관리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342988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DA7643-3E16-4831-9C5E-42624240D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117" y="976108"/>
            <a:ext cx="9427765" cy="4905784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1213067">
            <a:off x="2134853" y="2187713"/>
            <a:ext cx="1321530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AF77947-17BB-4DA1-8ED8-6EAAE2C9D0C7}"/>
              </a:ext>
            </a:extLst>
          </p:cNvPr>
          <p:cNvSpPr/>
          <p:nvPr/>
        </p:nvSpPr>
        <p:spPr>
          <a:xfrm>
            <a:off x="1508809" y="2149580"/>
            <a:ext cx="478045" cy="2556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2EAC362-8634-4BC2-AF88-E75219ED7CC4}"/>
              </a:ext>
            </a:extLst>
          </p:cNvPr>
          <p:cNvSpPr/>
          <p:nvPr/>
        </p:nvSpPr>
        <p:spPr>
          <a:xfrm>
            <a:off x="3604382" y="2277398"/>
            <a:ext cx="2890768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수강신청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839861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260102BD-115E-4525-9261-F0BAD875B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42" y="1032947"/>
            <a:ext cx="9919316" cy="5104014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9479606-AA9D-443F-96BB-228A6BAD20F0}"/>
              </a:ext>
            </a:extLst>
          </p:cNvPr>
          <p:cNvSpPr/>
          <p:nvPr/>
        </p:nvSpPr>
        <p:spPr>
          <a:xfrm rot="11213067">
            <a:off x="7283900" y="3913972"/>
            <a:ext cx="1321530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AF77947-17BB-4DA1-8ED8-6EAAE2C9D0C7}"/>
              </a:ext>
            </a:extLst>
          </p:cNvPr>
          <p:cNvSpPr/>
          <p:nvPr/>
        </p:nvSpPr>
        <p:spPr>
          <a:xfrm>
            <a:off x="6613469" y="3836337"/>
            <a:ext cx="478045" cy="2556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2EAC362-8634-4BC2-AF88-E75219ED7CC4}"/>
              </a:ext>
            </a:extLst>
          </p:cNvPr>
          <p:cNvSpPr/>
          <p:nvPr/>
        </p:nvSpPr>
        <p:spPr>
          <a:xfrm>
            <a:off x="8797816" y="3964155"/>
            <a:ext cx="2890768" cy="6036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확인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256073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1EF3804-2912-481A-808A-99F32B7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334" y="1210884"/>
            <a:ext cx="9543495" cy="4834567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9AF77947-17BB-4DA1-8ED8-6EAAE2C9D0C7}"/>
              </a:ext>
            </a:extLst>
          </p:cNvPr>
          <p:cNvSpPr/>
          <p:nvPr/>
        </p:nvSpPr>
        <p:spPr>
          <a:xfrm>
            <a:off x="3985680" y="2673361"/>
            <a:ext cx="1518476" cy="3983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2EAC362-8634-4BC2-AF88-E75219ED7CC4}"/>
              </a:ext>
            </a:extLst>
          </p:cNvPr>
          <p:cNvSpPr/>
          <p:nvPr/>
        </p:nvSpPr>
        <p:spPr>
          <a:xfrm>
            <a:off x="328102" y="1956668"/>
            <a:ext cx="7315155" cy="46398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1. </a:t>
            </a:r>
            <a:r>
              <a:rPr lang="ko-KR" altLang="en-US" dirty="0">
                <a:solidFill>
                  <a:schemeClr val="tx1"/>
                </a:solidFill>
              </a:rPr>
              <a:t>대상학과전공을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전공＂ 선택</a:t>
            </a: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BC610784-DEA7-4D3B-ABC0-DB4069480799}"/>
              </a:ext>
            </a:extLst>
          </p:cNvPr>
          <p:cNvSpPr/>
          <p:nvPr/>
        </p:nvSpPr>
        <p:spPr>
          <a:xfrm>
            <a:off x="9029676" y="2673361"/>
            <a:ext cx="1518476" cy="3983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D7E36D2-8268-4A9F-AC5F-9BAA29E8631B}"/>
              </a:ext>
            </a:extLst>
          </p:cNvPr>
          <p:cNvSpPr/>
          <p:nvPr/>
        </p:nvSpPr>
        <p:spPr>
          <a:xfrm>
            <a:off x="7973627" y="2127739"/>
            <a:ext cx="3878434" cy="4639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2. </a:t>
            </a:r>
            <a:r>
              <a:rPr lang="ko-KR" altLang="en-US" dirty="0" err="1">
                <a:solidFill>
                  <a:schemeClr val="tx1"/>
                </a:solidFill>
              </a:rPr>
              <a:t>개설학년을</a:t>
            </a:r>
            <a:r>
              <a:rPr lang="ko-KR" altLang="en-US" dirty="0">
                <a:solidFill>
                  <a:schemeClr val="tx1"/>
                </a:solidFill>
              </a:rPr>
              <a:t> 본인에 맞게 선택</a:t>
            </a: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D5D3EA32-3275-4D6E-8A96-F4599DD85544}"/>
              </a:ext>
            </a:extLst>
          </p:cNvPr>
          <p:cNvSpPr/>
          <p:nvPr/>
        </p:nvSpPr>
        <p:spPr>
          <a:xfrm>
            <a:off x="9257862" y="3085817"/>
            <a:ext cx="386505" cy="21001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DF78AE8-CAE3-4796-9E25-81A993F7278C}"/>
              </a:ext>
            </a:extLst>
          </p:cNvPr>
          <p:cNvSpPr/>
          <p:nvPr/>
        </p:nvSpPr>
        <p:spPr>
          <a:xfrm>
            <a:off x="5602791" y="3850293"/>
            <a:ext cx="2982410" cy="4639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3. </a:t>
            </a:r>
            <a:r>
              <a:rPr lang="ko-KR" altLang="en-US" dirty="0">
                <a:solidFill>
                  <a:schemeClr val="tx1"/>
                </a:solidFill>
              </a:rPr>
              <a:t>꼭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rgbClr val="FF0000"/>
                </a:solidFill>
              </a:rPr>
              <a:t>주간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으로 설정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DD15A65D-E78C-4BA6-ADC4-1C83C378DAA9}"/>
              </a:ext>
            </a:extLst>
          </p:cNvPr>
          <p:cNvSpPr/>
          <p:nvPr/>
        </p:nvSpPr>
        <p:spPr>
          <a:xfrm rot="19090371">
            <a:off x="7542155" y="3104832"/>
            <a:ext cx="862945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3E7AA104-F28D-4F44-A12B-AEC71990DB8A}"/>
              </a:ext>
            </a:extLst>
          </p:cNvPr>
          <p:cNvSpPr/>
          <p:nvPr/>
        </p:nvSpPr>
        <p:spPr>
          <a:xfrm>
            <a:off x="8198071" y="2825757"/>
            <a:ext cx="560918" cy="23503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FAA97E7-6AB0-4676-BCA4-C68269C955E9}"/>
              </a:ext>
            </a:extLst>
          </p:cNvPr>
          <p:cNvSpPr/>
          <p:nvPr/>
        </p:nvSpPr>
        <p:spPr>
          <a:xfrm>
            <a:off x="9915806" y="4272552"/>
            <a:ext cx="1983173" cy="4639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4. 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조회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클릭</a:t>
            </a:r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7E6DB2FF-D16B-4121-AC7A-27D1F53BA277}"/>
              </a:ext>
            </a:extLst>
          </p:cNvPr>
          <p:cNvSpPr/>
          <p:nvPr/>
        </p:nvSpPr>
        <p:spPr>
          <a:xfrm rot="13885096">
            <a:off x="9481372" y="3547282"/>
            <a:ext cx="862945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551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C9DC354-25D3-4E60-AF30-A72333786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40" y="3219911"/>
            <a:ext cx="10477920" cy="2737004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7B7175A6-F25B-4F34-8D1D-C0B48415AB06}"/>
              </a:ext>
            </a:extLst>
          </p:cNvPr>
          <p:cNvSpPr/>
          <p:nvPr/>
        </p:nvSpPr>
        <p:spPr>
          <a:xfrm>
            <a:off x="3907357" y="1244878"/>
            <a:ext cx="7427603" cy="139541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개설과목정보에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학년</a:t>
            </a:r>
            <a:r>
              <a:rPr lang="ko-KR" altLang="en-US" dirty="0">
                <a:solidFill>
                  <a:schemeClr val="tx1"/>
                </a:solidFill>
              </a:rPr>
              <a:t>”</a:t>
            </a:r>
            <a:r>
              <a:rPr lang="en-US" altLang="ko-KR" dirty="0">
                <a:solidFill>
                  <a:schemeClr val="tx1"/>
                </a:solidFill>
              </a:rPr>
              <a:t>, ”</a:t>
            </a:r>
            <a:r>
              <a:rPr lang="ko-KR" altLang="en-US" dirty="0">
                <a:solidFill>
                  <a:srgbClr val="FF0000"/>
                </a:solidFill>
              </a:rPr>
              <a:t>과목</a:t>
            </a:r>
            <a:r>
              <a:rPr lang="en-US" altLang="ko-KR" dirty="0">
                <a:solidFill>
                  <a:srgbClr val="FF0000"/>
                </a:solidFill>
              </a:rPr>
              <a:t>-</a:t>
            </a:r>
            <a:r>
              <a:rPr lang="ko-KR" altLang="en-US" dirty="0">
                <a:solidFill>
                  <a:srgbClr val="FF0000"/>
                </a:solidFill>
              </a:rPr>
              <a:t>분반</a:t>
            </a:r>
            <a:r>
              <a:rPr lang="ko-KR" altLang="en-US" dirty="0">
                <a:solidFill>
                  <a:schemeClr val="tx1"/>
                </a:solidFill>
              </a:rPr>
              <a:t>“</a:t>
            </a:r>
            <a:r>
              <a:rPr lang="en-US" altLang="ko-KR" dirty="0">
                <a:solidFill>
                  <a:schemeClr val="tx1"/>
                </a:solidFill>
              </a:rPr>
              <a:t>, ”</a:t>
            </a:r>
            <a:r>
              <a:rPr lang="ko-KR" altLang="en-US" dirty="0">
                <a:solidFill>
                  <a:srgbClr val="FF0000"/>
                </a:solidFill>
              </a:rPr>
              <a:t>과목명</a:t>
            </a:r>
            <a:r>
              <a:rPr lang="en-US" altLang="ko-KR" dirty="0">
                <a:solidFill>
                  <a:schemeClr val="tx1"/>
                </a:solidFill>
              </a:rPr>
              <a:t>”, ”</a:t>
            </a:r>
            <a:r>
              <a:rPr lang="ko-KR" altLang="en-US" dirty="0">
                <a:solidFill>
                  <a:srgbClr val="FF0000"/>
                </a:solidFill>
              </a:rPr>
              <a:t>시간표</a:t>
            </a:r>
            <a:r>
              <a:rPr lang="en-US" altLang="ko-KR" dirty="0">
                <a:solidFill>
                  <a:schemeClr val="tx1"/>
                </a:solidFill>
              </a:rPr>
              <a:t>”, ”</a:t>
            </a:r>
            <a:r>
              <a:rPr lang="ko-KR" altLang="en-US" dirty="0">
                <a:solidFill>
                  <a:srgbClr val="FF0000"/>
                </a:solidFill>
              </a:rPr>
              <a:t>교수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확인 후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신청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 클릭</a:t>
            </a: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7BFFDD5-1BE8-4368-B4E2-225555AD5BA6}"/>
              </a:ext>
            </a:extLst>
          </p:cNvPr>
          <p:cNvSpPr/>
          <p:nvPr/>
        </p:nvSpPr>
        <p:spPr>
          <a:xfrm rot="8682162">
            <a:off x="1152519" y="2863365"/>
            <a:ext cx="2895288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12BEFA2-AA3F-4DA3-9E24-0A16D1C103FD}"/>
              </a:ext>
            </a:extLst>
          </p:cNvPr>
          <p:cNvSpPr/>
          <p:nvPr/>
        </p:nvSpPr>
        <p:spPr>
          <a:xfrm>
            <a:off x="3346489" y="3624018"/>
            <a:ext cx="596380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3AE97745-240E-4C94-BC0E-446531DE1366}"/>
              </a:ext>
            </a:extLst>
          </p:cNvPr>
          <p:cNvSpPr/>
          <p:nvPr/>
        </p:nvSpPr>
        <p:spPr>
          <a:xfrm>
            <a:off x="3942868" y="3624018"/>
            <a:ext cx="726785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7708DA89-63B8-4DB1-8BEF-6AF802D5346F}"/>
              </a:ext>
            </a:extLst>
          </p:cNvPr>
          <p:cNvSpPr/>
          <p:nvPr/>
        </p:nvSpPr>
        <p:spPr>
          <a:xfrm>
            <a:off x="5089567" y="3624018"/>
            <a:ext cx="726785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A4E7EFF6-1F5A-48B7-A5CB-B9CCF322BE19}"/>
              </a:ext>
            </a:extLst>
          </p:cNvPr>
          <p:cNvSpPr/>
          <p:nvPr/>
        </p:nvSpPr>
        <p:spPr>
          <a:xfrm>
            <a:off x="7848870" y="3615140"/>
            <a:ext cx="726785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C3E85921-0AFD-4EB6-BF05-3675A6DA9EF8}"/>
              </a:ext>
            </a:extLst>
          </p:cNvPr>
          <p:cNvSpPr/>
          <p:nvPr/>
        </p:nvSpPr>
        <p:spPr>
          <a:xfrm>
            <a:off x="9394472" y="3615140"/>
            <a:ext cx="726785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2999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14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/>
              <a:t>수강신청 방법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A46E628-713C-4EEF-AAA7-1EC601044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677" y="1207456"/>
            <a:ext cx="10040645" cy="4784995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F92C4105-EBD5-43BA-8D32-A7EEF403AFEB}"/>
              </a:ext>
            </a:extLst>
          </p:cNvPr>
          <p:cNvSpPr/>
          <p:nvPr/>
        </p:nvSpPr>
        <p:spPr>
          <a:xfrm>
            <a:off x="2566829" y="4369742"/>
            <a:ext cx="726785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5EC34E1E-A640-4BEF-B0E2-94B5A9F82F15}"/>
              </a:ext>
            </a:extLst>
          </p:cNvPr>
          <p:cNvSpPr/>
          <p:nvPr/>
        </p:nvSpPr>
        <p:spPr>
          <a:xfrm>
            <a:off x="8762260" y="4405251"/>
            <a:ext cx="1341712" cy="35638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21FA14EF-203A-4A09-AE8F-3FFFFAC59767}"/>
              </a:ext>
            </a:extLst>
          </p:cNvPr>
          <p:cNvSpPr/>
          <p:nvPr/>
        </p:nvSpPr>
        <p:spPr>
          <a:xfrm rot="8682162">
            <a:off x="3128749" y="3723360"/>
            <a:ext cx="1486808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E2C6EDD-19CA-43FE-A963-336424D5D772}"/>
              </a:ext>
            </a:extLst>
          </p:cNvPr>
          <p:cNvSpPr/>
          <p:nvPr/>
        </p:nvSpPr>
        <p:spPr>
          <a:xfrm rot="1931358">
            <a:off x="7342665" y="3723360"/>
            <a:ext cx="1486808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308D87D-0B66-43DB-81EA-A4B6FFE4B68D}"/>
              </a:ext>
            </a:extLst>
          </p:cNvPr>
          <p:cNvSpPr/>
          <p:nvPr/>
        </p:nvSpPr>
        <p:spPr>
          <a:xfrm>
            <a:off x="3223776" y="2337138"/>
            <a:ext cx="5982367" cy="96286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수강신청과목정보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에 수강신청한 과목들 한 번 더 확인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 err="1">
                <a:solidFill>
                  <a:schemeClr val="tx1"/>
                </a:solidFill>
              </a:rPr>
              <a:t>신청과목수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와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신청학점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확인하면 끝입니다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80A2213-3ABA-439E-BDFB-739B24AD3332}"/>
              </a:ext>
            </a:extLst>
          </p:cNvPr>
          <p:cNvSpPr/>
          <p:nvPr/>
        </p:nvSpPr>
        <p:spPr>
          <a:xfrm>
            <a:off x="2645546" y="4660777"/>
            <a:ext cx="5193437" cy="11013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9991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15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>
                <a:solidFill>
                  <a:srgbClr val="FF0000"/>
                </a:solidFill>
              </a:rPr>
              <a:t>주의사항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E4D050BC-F516-484D-807C-FF61F9A2C5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9" r="29349" b="27539"/>
          <a:stretch/>
        </p:blipFill>
        <p:spPr>
          <a:xfrm>
            <a:off x="257452" y="1475912"/>
            <a:ext cx="8599246" cy="3906175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6B3ABC75-44AA-43D2-B51A-55E75C9F8571}"/>
              </a:ext>
            </a:extLst>
          </p:cNvPr>
          <p:cNvSpPr/>
          <p:nvPr/>
        </p:nvSpPr>
        <p:spPr>
          <a:xfrm>
            <a:off x="3701593" y="2726627"/>
            <a:ext cx="1855827" cy="63801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9B08FEC-502A-4E83-8219-B04A653181E9}"/>
              </a:ext>
            </a:extLst>
          </p:cNvPr>
          <p:cNvSpPr/>
          <p:nvPr/>
        </p:nvSpPr>
        <p:spPr>
          <a:xfrm>
            <a:off x="4299485" y="1475912"/>
            <a:ext cx="7719333" cy="101892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대상학과전공에 비슷한 이름이 굉장히 많이 있습니다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꼭 </a:t>
            </a:r>
            <a:r>
              <a:rPr lang="ko-KR" altLang="en-US" dirty="0" err="1">
                <a:solidFill>
                  <a:schemeClr val="tx1"/>
                </a:solidFill>
              </a:rPr>
              <a:t>안내드린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전공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으로 선택 해주세요</a:t>
            </a:r>
          </a:p>
        </p:txBody>
      </p:sp>
    </p:spTree>
    <p:extLst>
      <p:ext uri="{BB962C8B-B14F-4D97-AF65-F5344CB8AC3E}">
        <p14:creationId xmlns:p14="http://schemas.microsoft.com/office/powerpoint/2010/main" val="402455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600" dirty="0">
                <a:solidFill>
                  <a:srgbClr val="FF0000"/>
                </a:solidFill>
              </a:rPr>
              <a:t>주의사항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FFE07E1-F26C-4DEC-B88A-AEA90A815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40" y="3219911"/>
            <a:ext cx="10477920" cy="2737004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9C2B7CA9-6A11-4A77-99E1-7E1B9B401B45}"/>
              </a:ext>
            </a:extLst>
          </p:cNvPr>
          <p:cNvSpPr/>
          <p:nvPr/>
        </p:nvSpPr>
        <p:spPr>
          <a:xfrm>
            <a:off x="3899960" y="3597385"/>
            <a:ext cx="805205" cy="4153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840AE9C-24E6-4A9B-9CCE-5C031EF099F4}"/>
              </a:ext>
            </a:extLst>
          </p:cNvPr>
          <p:cNvSpPr/>
          <p:nvPr/>
        </p:nvSpPr>
        <p:spPr>
          <a:xfrm rot="5651060">
            <a:off x="3933234" y="2839485"/>
            <a:ext cx="862945" cy="43500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BDB36C3-101F-4886-ADC8-604E10E8A9C0}"/>
              </a:ext>
            </a:extLst>
          </p:cNvPr>
          <p:cNvSpPr/>
          <p:nvPr/>
        </p:nvSpPr>
        <p:spPr>
          <a:xfrm>
            <a:off x="1298833" y="1497664"/>
            <a:ext cx="7719333" cy="101892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제일 중요합니다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다른 강의 수강신청시 학점인정 안 될 수도 있습니다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필히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dirty="0">
                <a:solidFill>
                  <a:schemeClr val="tx1"/>
                </a:solidFill>
              </a:rPr>
              <a:t>신청</a:t>
            </a:r>
            <a:r>
              <a:rPr lang="en-US" altLang="ko-KR" dirty="0">
                <a:solidFill>
                  <a:schemeClr val="tx1"/>
                </a:solidFill>
              </a:rPr>
              <a:t>” </a:t>
            </a:r>
            <a:r>
              <a:rPr lang="ko-KR" altLang="en-US" dirty="0">
                <a:solidFill>
                  <a:schemeClr val="tx1"/>
                </a:solidFill>
              </a:rPr>
              <a:t>누르기 전 </a:t>
            </a:r>
            <a:r>
              <a:rPr lang="en-US" altLang="ko-KR" dirty="0">
                <a:solidFill>
                  <a:schemeClr val="tx1"/>
                </a:solidFill>
              </a:rPr>
              <a:t>“</a:t>
            </a:r>
            <a:r>
              <a:rPr lang="ko-KR" altLang="en-US" b="1" dirty="0">
                <a:solidFill>
                  <a:srgbClr val="FF0000"/>
                </a:solidFill>
              </a:rPr>
              <a:t>과목</a:t>
            </a:r>
            <a:r>
              <a:rPr lang="en-US" altLang="ko-KR" b="1" dirty="0">
                <a:solidFill>
                  <a:srgbClr val="FF0000"/>
                </a:solidFill>
              </a:rPr>
              <a:t>-</a:t>
            </a:r>
            <a:r>
              <a:rPr lang="ko-KR" altLang="en-US" b="1" dirty="0">
                <a:solidFill>
                  <a:srgbClr val="FF0000"/>
                </a:solidFill>
              </a:rPr>
              <a:t>분반</a:t>
            </a:r>
            <a:r>
              <a:rPr lang="en-US" altLang="ko-KR" dirty="0">
                <a:solidFill>
                  <a:schemeClr val="tx1"/>
                </a:solidFill>
              </a:rPr>
              <a:t>”</a:t>
            </a:r>
            <a:r>
              <a:rPr lang="ko-KR" altLang="en-US" dirty="0">
                <a:solidFill>
                  <a:schemeClr val="tx1"/>
                </a:solidFill>
              </a:rPr>
              <a:t> 확인 해주세요</a:t>
            </a:r>
          </a:p>
        </p:txBody>
      </p:sp>
    </p:spTree>
    <p:extLst>
      <p:ext uri="{BB962C8B-B14F-4D97-AF65-F5344CB8AC3E}">
        <p14:creationId xmlns:p14="http://schemas.microsoft.com/office/powerpoint/2010/main" val="1857724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F26FF8-FCCD-463B-8C6C-1CCF22735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7AF1-763F-49A3-AA17-201BB8FC1666}" type="slidenum">
              <a:rPr lang="ko-KR" altLang="en-US" smtClean="0"/>
              <a:t>17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9D6ECE-C73A-4DA5-BFBB-CBCEE71CE357}"/>
              </a:ext>
            </a:extLst>
          </p:cNvPr>
          <p:cNvSpPr txBox="1"/>
          <p:nvPr/>
        </p:nvSpPr>
        <p:spPr>
          <a:xfrm>
            <a:off x="3050959" y="142042"/>
            <a:ext cx="609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/>
              <a:t>마무리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A516BB-D7A5-4370-8F8E-174D8DF7443C}"/>
              </a:ext>
            </a:extLst>
          </p:cNvPr>
          <p:cNvSpPr txBox="1"/>
          <p:nvPr/>
        </p:nvSpPr>
        <p:spPr>
          <a:xfrm>
            <a:off x="2023533" y="2551343"/>
            <a:ext cx="8144933" cy="1439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300000"/>
              </a:lnSpc>
            </a:pPr>
            <a:r>
              <a:rPr lang="ko-KR" altLang="en-US" sz="3600" b="1" dirty="0"/>
              <a:t>학과전화 </a:t>
            </a:r>
            <a:r>
              <a:rPr lang="en-US" altLang="ko-KR" sz="3600" b="1" dirty="0"/>
              <a:t>: 042 - 629 - 6564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14317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229</Words>
  <Application>Microsoft Office PowerPoint</Application>
  <PresentationFormat>와이드스크린</PresentationFormat>
  <Paragraphs>59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경현 김</cp:lastModifiedBy>
  <cp:revision>39</cp:revision>
  <dcterms:created xsi:type="dcterms:W3CDTF">2025-02-04T08:40:39Z</dcterms:created>
  <dcterms:modified xsi:type="dcterms:W3CDTF">2026-07-26T08:47:16Z</dcterms:modified>
</cp:coreProperties>
</file>